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5143500"/>
  <p:notesSz cx="6858000" cy="9144000"/>
  <p:embeddedFontLst>
    <p:embeddedFont>
      <p:font typeface="Raleway"/>
      <p:regular r:id="rId19"/>
    </p:embeddedFont>
    <p:embeddedFont>
      <p:font typeface="Lato" panose="020F0502020204030203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89aa7e852a_2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89aa7e852a_2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ff27cc98c_0_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ff27cc98c_0_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ff27cc98c_0_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cff27cc98c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ff27cc98c_0_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cff27cc98c_0_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9aa7e852a_3_23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89aa7e852a_3_2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9aa7e852a_3_18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89aa7e852a_3_1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095f303e8_0_5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c095f303e8_0_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ff27cc98c_0_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cff27cc98c_0_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095f303e8_0_4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c095f303e8_0_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ba0f33704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6ba0f33704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cff27cc98c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cff27cc98c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cff27cc98c_0_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cff27cc98c_0_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2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/>
          <a:srcRect l="9050" t="12064" r="54351" b="26446"/>
          <a:stretch>
            <a:fillRect/>
          </a:stretch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/>
          <a:srcRect l="31883" t="8096" r="25713"/>
          <a:stretch>
            <a:fillRect/>
          </a:stretch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6" name="Google Shape;126;p15"/>
          <p:cNvSpPr txBox="1"/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/>
          <a:srcRect b="25076"/>
          <a:stretch>
            <a:fillRect/>
          </a:stretch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/>
            <a:srcRect t="4362" b="4371"/>
            <a:stretch>
              <a:fillRect/>
            </a:stretch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dk1"/>
        </a:solidFill>
        <a:effectLst/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" name="Google Shape;75;p8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 panose="020F0502020204030203"/>
              <a:buChar char="●"/>
              <a:defRPr sz="13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548050" y="1176975"/>
            <a:ext cx="58995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Computer Vision - CS385</a:t>
            </a:r>
            <a:endParaRPr sz="35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Commercial Parking System and Number Plate Detection</a:t>
            </a:r>
            <a:endParaRPr sz="35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" name="Google Shape;136;p17"/>
          <p:cNvSpPr txBox="1"/>
          <p:nvPr>
            <p:ph type="subTitle" idx="1"/>
          </p:nvPr>
        </p:nvSpPr>
        <p:spPr>
          <a:xfrm>
            <a:off x="611825" y="3826475"/>
            <a:ext cx="32721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Ganji Sree  Harsha Praneeth</a:t>
            </a:r>
            <a:endParaRPr lang="en-US" altLang="en-GB"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040050" y="2083750"/>
            <a:ext cx="2463625" cy="246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/>
          <p:nvPr>
            <p:ph type="title"/>
          </p:nvPr>
        </p:nvSpPr>
        <p:spPr>
          <a:xfrm>
            <a:off x="727650" y="603675"/>
            <a:ext cx="8416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Metrics for bounding box detections</a:t>
            </a:r>
            <a:endParaRPr sz="2800"/>
          </a:p>
        </p:txBody>
      </p:sp>
      <p:pic>
        <p:nvPicPr>
          <p:cNvPr id="246" name="Google Shape;246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24675" y="1333975"/>
            <a:ext cx="7399654" cy="3699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>
            <p:ph type="title"/>
          </p:nvPr>
        </p:nvSpPr>
        <p:spPr>
          <a:xfrm>
            <a:off x="727650" y="6143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for Number Plate Detection</a:t>
            </a:r>
            <a:endParaRPr lang="en-GB"/>
          </a:p>
        </p:txBody>
      </p:sp>
      <p:pic>
        <p:nvPicPr>
          <p:cNvPr id="252" name="Google Shape;252;p27"/>
          <p:cNvPicPr preferRelativeResize="0"/>
          <p:nvPr/>
        </p:nvPicPr>
        <p:blipFill rotWithShape="1">
          <a:blip r:embed="rId1"/>
          <a:srcRect b="36524"/>
          <a:stretch>
            <a:fillRect/>
          </a:stretch>
        </p:blipFill>
        <p:spPr>
          <a:xfrm>
            <a:off x="842900" y="1527713"/>
            <a:ext cx="2467250" cy="208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49275" y="3713475"/>
            <a:ext cx="3949275" cy="10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7"/>
          <p:cNvPicPr preferRelativeResize="0"/>
          <p:nvPr/>
        </p:nvPicPr>
        <p:blipFill rotWithShape="1">
          <a:blip r:embed="rId3"/>
          <a:srcRect t="7899" b="39293"/>
          <a:stretch>
            <a:fillRect/>
          </a:stretch>
        </p:blipFill>
        <p:spPr>
          <a:xfrm>
            <a:off x="3601500" y="1742724"/>
            <a:ext cx="5091051" cy="11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343175" y="3615775"/>
            <a:ext cx="4800825" cy="12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727650" y="6143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for Parking System</a:t>
            </a:r>
            <a:endParaRPr lang="en-GB"/>
          </a:p>
        </p:txBody>
      </p:sp>
      <p:pic>
        <p:nvPicPr>
          <p:cNvPr id="261" name="Google Shape;261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31700" y="1149575"/>
            <a:ext cx="4680475" cy="25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016575" y="3007750"/>
            <a:ext cx="3296325" cy="10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31700" y="4109524"/>
            <a:ext cx="8081201" cy="8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016575" y="1161850"/>
            <a:ext cx="2137700" cy="17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419767" y="4541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Why Commercial Parking System?</a:t>
            </a:r>
            <a:endParaRPr sz="2600"/>
          </a:p>
        </p:txBody>
      </p:sp>
      <p:sp>
        <p:nvSpPr>
          <p:cNvPr id="143" name="Google Shape;143;p18"/>
          <p:cNvSpPr txBox="1"/>
          <p:nvPr>
            <p:ph type="body" idx="1"/>
          </p:nvPr>
        </p:nvSpPr>
        <p:spPr>
          <a:xfrm>
            <a:off x="277525" y="924750"/>
            <a:ext cx="7688700" cy="1161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Efficient Space Utilisation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Revenue Optimisation using dynamic pricing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Real time occupancy information</a:t>
            </a:r>
            <a:endParaRPr sz="17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100"/>
          </a:p>
        </p:txBody>
      </p:sp>
      <p:sp>
        <p:nvSpPr>
          <p:cNvPr id="144" name="Google Shape;144;p18"/>
          <p:cNvSpPr txBox="1"/>
          <p:nvPr/>
        </p:nvSpPr>
        <p:spPr>
          <a:xfrm>
            <a:off x="7124776" y="1572175"/>
            <a:ext cx="894600" cy="729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Parking System</a:t>
            </a:r>
            <a:endParaRPr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5973725" y="2750575"/>
            <a:ext cx="1099500" cy="18090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Computer Vision to detect slots, export info like in/out time etc</a:t>
            </a:r>
            <a:endParaRPr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7146475" y="2750575"/>
            <a:ext cx="894600" cy="18090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ML model for Dynamic Pricing using the data </a:t>
            </a:r>
            <a:endParaRPr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8114350" y="2750575"/>
            <a:ext cx="967800" cy="18090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Number Plate Detection using easyocr and yolo</a:t>
            </a:r>
            <a:endParaRPr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cxnSp>
        <p:nvCxnSpPr>
          <p:cNvPr id="148" name="Google Shape;148;p18"/>
          <p:cNvCxnSpPr>
            <a:stCxn id="144" idx="2"/>
          </p:cNvCxnSpPr>
          <p:nvPr/>
        </p:nvCxnSpPr>
        <p:spPr>
          <a:xfrm>
            <a:off x="7572076" y="23011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8"/>
          <p:cNvCxnSpPr/>
          <p:nvPr/>
        </p:nvCxnSpPr>
        <p:spPr>
          <a:xfrm>
            <a:off x="6523275" y="2523625"/>
            <a:ext cx="20976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18"/>
          <p:cNvCxnSpPr>
            <a:stCxn id="147" idx="0"/>
            <a:endCxn id="147" idx="0"/>
          </p:cNvCxnSpPr>
          <p:nvPr/>
        </p:nvCxnSpPr>
        <p:spPr>
          <a:xfrm>
            <a:off x="8598250" y="27505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18"/>
          <p:cNvCxnSpPr/>
          <p:nvPr/>
        </p:nvCxnSpPr>
        <p:spPr>
          <a:xfrm>
            <a:off x="7572076" y="2310613"/>
            <a:ext cx="0" cy="21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8"/>
          <p:cNvCxnSpPr>
            <a:stCxn id="145" idx="0"/>
          </p:cNvCxnSpPr>
          <p:nvPr/>
        </p:nvCxnSpPr>
        <p:spPr>
          <a:xfrm rot="10800000">
            <a:off x="6523475" y="2511775"/>
            <a:ext cx="0" cy="2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8"/>
          <p:cNvCxnSpPr>
            <a:stCxn id="146" idx="0"/>
          </p:cNvCxnSpPr>
          <p:nvPr/>
        </p:nvCxnSpPr>
        <p:spPr>
          <a:xfrm rot="10800000">
            <a:off x="7593775" y="2511775"/>
            <a:ext cx="0" cy="2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8"/>
          <p:cNvCxnSpPr/>
          <p:nvPr/>
        </p:nvCxnSpPr>
        <p:spPr>
          <a:xfrm rot="10800000">
            <a:off x="8598250" y="2530675"/>
            <a:ext cx="0" cy="21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18"/>
          <p:cNvSpPr txBox="1"/>
          <p:nvPr>
            <p:ph type="title"/>
          </p:nvPr>
        </p:nvSpPr>
        <p:spPr>
          <a:xfrm>
            <a:off x="483928" y="1818703"/>
            <a:ext cx="41334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Use of Aruco Tags</a:t>
            </a:r>
            <a:endParaRPr sz="2600"/>
          </a:p>
        </p:txBody>
      </p:sp>
      <p:sp>
        <p:nvSpPr>
          <p:cNvPr id="156" name="Google Shape;156;p18"/>
          <p:cNvSpPr txBox="1"/>
          <p:nvPr>
            <p:ph type="body" idx="1"/>
          </p:nvPr>
        </p:nvSpPr>
        <p:spPr>
          <a:xfrm>
            <a:off x="277525" y="2248468"/>
            <a:ext cx="4374600" cy="110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Each tag is mapped to a slot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Useful in extracting features like in/out time, live occupancy status of a slot</a:t>
            </a:r>
            <a:endParaRPr sz="17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100"/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497335" y="3125978"/>
            <a:ext cx="41334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Number plate detection</a:t>
            </a:r>
            <a:endParaRPr sz="2600"/>
          </a:p>
        </p:txBody>
      </p:sp>
      <p:sp>
        <p:nvSpPr>
          <p:cNvPr id="158" name="Google Shape;158;p18"/>
          <p:cNvSpPr txBox="1"/>
          <p:nvPr>
            <p:ph type="body" idx="1"/>
          </p:nvPr>
        </p:nvSpPr>
        <p:spPr>
          <a:xfrm>
            <a:off x="277525" y="3662700"/>
            <a:ext cx="4529700" cy="110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Maintain a record of the vehicles parked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Map membership status to vehicle number </a:t>
            </a:r>
            <a:endParaRPr sz="17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462540" y="539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Number Plate Detection</a:t>
            </a:r>
            <a:endParaRPr sz="2700"/>
          </a:p>
        </p:txBody>
      </p:sp>
      <p:sp>
        <p:nvSpPr>
          <p:cNvPr id="164" name="Google Shape;164;p19"/>
          <p:cNvSpPr txBox="1"/>
          <p:nvPr>
            <p:ph type="body" idx="1"/>
          </p:nvPr>
        </p:nvSpPr>
        <p:spPr>
          <a:xfrm>
            <a:off x="0" y="1074850"/>
            <a:ext cx="6449700" cy="2667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Vehicle Detection using YOLO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YOLO is a real-time object detection algorithm that divides an image into a grid and predicts bounding boxes and class probabilities for objects within each grid cell.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Two instances of YOLO model                                                                                                                                   a) detect vehicle based on Roboflow dataset                                                                                                                  b) detect license plates using a custom-trained YOLO model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License Plate Detection using EasyOCR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EasyOCR is an OCR library that provides an interface for optical character recognition.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The detected license plates are cropped from the original image, and then processed by the EasyOCR reader to extract the alphanumeric characters.</a:t>
            </a:r>
            <a:endParaRPr sz="120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287425" y="1604350"/>
            <a:ext cx="2746025" cy="18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type="title"/>
          </p:nvPr>
        </p:nvSpPr>
        <p:spPr>
          <a:xfrm>
            <a:off x="451847" y="539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Aruco Tag Detection in Real Time</a:t>
            </a:r>
            <a:endParaRPr sz="2700"/>
          </a:p>
        </p:txBody>
      </p:sp>
      <p:sp>
        <p:nvSpPr>
          <p:cNvPr id="171" name="Google Shape;171;p20"/>
          <p:cNvSpPr txBox="1"/>
          <p:nvPr>
            <p:ph type="body" idx="1"/>
          </p:nvPr>
        </p:nvSpPr>
        <p:spPr>
          <a:xfrm>
            <a:off x="0" y="1074850"/>
            <a:ext cx="6449700" cy="2667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ArUco (Augmented Reality University of Cordoba) tags are a type of 2D barcode-like markers with  a unique identifier encoded in its pattern.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We detect these aruco tags in real time and update the status of a slot as Occupied or Unoccupied.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As soon as a slot is occupied, a timer starts corresponding to the respective slot.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keep track of the occupied time and push it into a list after a fixed amount of time.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further clean this list to only store the entry and exit times, in a new list, which we export to train the dynamic pricing model.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data is exported, which will be useful in Dynamic Pricing</a:t>
            </a:r>
            <a:endParaRPr lang="en-GB"/>
          </a:p>
          <a:p>
            <a:pPr marL="91440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 sz="1200"/>
          </a:p>
        </p:txBody>
      </p:sp>
      <p:sp>
        <p:nvSpPr>
          <p:cNvPr id="172" name="Google Shape;172;p20"/>
          <p:cNvSpPr txBox="1"/>
          <p:nvPr>
            <p:ph type="title"/>
          </p:nvPr>
        </p:nvSpPr>
        <p:spPr>
          <a:xfrm>
            <a:off x="451847" y="332991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Dynamic Pricing</a:t>
            </a:r>
            <a:endParaRPr sz="2700"/>
          </a:p>
        </p:txBody>
      </p:sp>
      <p:sp>
        <p:nvSpPr>
          <p:cNvPr id="173" name="Google Shape;173;p20"/>
          <p:cNvSpPr txBox="1"/>
          <p:nvPr>
            <p:ph type="body" idx="1"/>
          </p:nvPr>
        </p:nvSpPr>
        <p:spPr>
          <a:xfrm>
            <a:off x="0" y="3828655"/>
            <a:ext cx="6449700" cy="266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A Linear regression model is used to determine the price using the following features - </a:t>
            </a:r>
            <a:r>
              <a:rPr lang="en-GB" sz="1200"/>
              <a:t> DayOfWeek, TimeOfDay, IsSpecialDay, HistoricalReservations(How many times the slot has been booked), Occupancy Status of a slot, TotalAvailableSpots, PercentageAvailableSpots (Available from real time data),  CustomerType, MembershipStatus (linked to number plate)</a:t>
            </a:r>
            <a:endParaRPr lang="en-GB" sz="1200"/>
          </a:p>
        </p:txBody>
      </p:sp>
      <p:pic>
        <p:nvPicPr>
          <p:cNvPr id="174" name="Google Shape;174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167875" y="715124"/>
            <a:ext cx="1517249" cy="15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 rotWithShape="1">
          <a:blip r:embed="rId2"/>
          <a:srcRect l="45377" t="5329" r="13534"/>
          <a:stretch>
            <a:fillRect/>
          </a:stretch>
        </p:blipFill>
        <p:spPr>
          <a:xfrm>
            <a:off x="7330125" y="2346125"/>
            <a:ext cx="1162526" cy="117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203750" y="3651775"/>
            <a:ext cx="3003875" cy="1394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/>
        </p:nvSpPr>
        <p:spPr>
          <a:xfrm>
            <a:off x="526700" y="539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Regression Model</a:t>
            </a:r>
            <a:endParaRPr sz="30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1837550" y="1174525"/>
            <a:ext cx="7886100" cy="188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DynamicPrice=     β0  </a:t>
            </a:r>
            <a:endParaRPr sz="1100">
              <a:solidFill>
                <a:srgbClr val="595959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+  β1⋅DayOfWeek </a:t>
            </a:r>
            <a:endParaRPr sz="1100">
              <a:solidFill>
                <a:srgbClr val="595959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+  β2⋅TimeOfDay </a:t>
            </a:r>
            <a:endParaRPr sz="1100">
              <a:solidFill>
                <a:srgbClr val="595959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+  β3⋅IsSpecialDay </a:t>
            </a:r>
            <a:endParaRPr sz="1100">
              <a:solidFill>
                <a:srgbClr val="595959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+  β4⋅HistoricalReservations </a:t>
            </a:r>
            <a:endParaRPr sz="1100">
              <a:solidFill>
                <a:srgbClr val="595959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+ β5⋅Occupancy </a:t>
            </a:r>
            <a:endParaRPr sz="1100">
              <a:solidFill>
                <a:srgbClr val="595959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+ β6⋅TotalAvailableSpots </a:t>
            </a:r>
            <a:endParaRPr sz="1100">
              <a:solidFill>
                <a:srgbClr val="595959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+ β7⋅PercentageAvailableSpots  </a:t>
            </a:r>
            <a:endParaRPr sz="1100">
              <a:solidFill>
                <a:srgbClr val="595959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+  β8⋅CustomerType </a:t>
            </a:r>
            <a:endParaRPr sz="1100">
              <a:solidFill>
                <a:srgbClr val="595959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+ β9⋅MembershipStatus +ϵ</a:t>
            </a:r>
            <a:endParaRPr sz="1100">
              <a:solidFill>
                <a:srgbClr val="595959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300">
              <a:solidFill>
                <a:srgbClr val="595959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grpSp>
        <p:nvGrpSpPr>
          <p:cNvPr id="183" name="Google Shape;183;p21"/>
          <p:cNvGrpSpPr/>
          <p:nvPr/>
        </p:nvGrpSpPr>
        <p:grpSpPr>
          <a:xfrm>
            <a:off x="4121200" y="1557004"/>
            <a:ext cx="3181825" cy="319677"/>
            <a:chOff x="5330350" y="2313675"/>
            <a:chExt cx="3181825" cy="566100"/>
          </a:xfrm>
        </p:grpSpPr>
        <p:sp>
          <p:nvSpPr>
            <p:cNvPr id="184" name="Google Shape;184;p21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name="adj" fmla="val 10171"/>
              </a:avLst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21"/>
            <p:cNvSpPr txBox="1"/>
            <p:nvPr/>
          </p:nvSpPr>
          <p:spPr>
            <a:xfrm>
              <a:off x="6225275" y="2313675"/>
              <a:ext cx="22869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FFF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Takes a value from  1 to 7 </a:t>
              </a:r>
              <a:endParaRPr sz="1100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cxnSp>
          <p:nvCxnSpPr>
            <p:cNvPr id="186" name="Google Shape;186;p21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w="28575" cap="flat" cmpd="sng">
              <a:solidFill>
                <a:srgbClr val="1A9988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187" name="Google Shape;187;p21"/>
          <p:cNvGrpSpPr/>
          <p:nvPr/>
        </p:nvGrpSpPr>
        <p:grpSpPr>
          <a:xfrm>
            <a:off x="4292800" y="2411917"/>
            <a:ext cx="3181825" cy="319677"/>
            <a:chOff x="5330350" y="2313675"/>
            <a:chExt cx="3181825" cy="566100"/>
          </a:xfrm>
        </p:grpSpPr>
        <p:sp>
          <p:nvSpPr>
            <p:cNvPr id="188" name="Google Shape;188;p21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name="adj" fmla="val 10171"/>
              </a:avLst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21"/>
            <p:cNvSpPr txBox="1"/>
            <p:nvPr/>
          </p:nvSpPr>
          <p:spPr>
            <a:xfrm>
              <a:off x="6225275" y="2313675"/>
              <a:ext cx="22869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FFF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Boolean variable</a:t>
              </a:r>
              <a:endParaRPr sz="1100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cxnSp>
          <p:nvCxnSpPr>
            <p:cNvPr id="190" name="Google Shape;190;p21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w="28575" cap="flat" cmpd="sng">
              <a:solidFill>
                <a:srgbClr val="1A9988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191" name="Google Shape;191;p21"/>
          <p:cNvGrpSpPr/>
          <p:nvPr/>
        </p:nvGrpSpPr>
        <p:grpSpPr>
          <a:xfrm>
            <a:off x="4121198" y="3056125"/>
            <a:ext cx="3798853" cy="506931"/>
            <a:chOff x="5330350" y="2211970"/>
            <a:chExt cx="3132300" cy="667805"/>
          </a:xfrm>
        </p:grpSpPr>
        <p:sp>
          <p:nvSpPr>
            <p:cNvPr id="192" name="Google Shape;192;p21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name="adj" fmla="val 10171"/>
              </a:avLst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93" name="Google Shape;193;p21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w="28575" cap="flat" cmpd="sng">
              <a:solidFill>
                <a:srgbClr val="1A9988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94" name="Google Shape;194;p21"/>
            <p:cNvSpPr txBox="1"/>
            <p:nvPr/>
          </p:nvSpPr>
          <p:spPr>
            <a:xfrm>
              <a:off x="6200505" y="2211970"/>
              <a:ext cx="22374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FFF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Captures number of occupied slots in real time</a:t>
              </a:r>
              <a:endParaRPr sz="1100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195" name="Google Shape;195;p21"/>
          <p:cNvGrpSpPr/>
          <p:nvPr/>
        </p:nvGrpSpPr>
        <p:grpSpPr>
          <a:xfrm>
            <a:off x="4789700" y="4445442"/>
            <a:ext cx="3181825" cy="319677"/>
            <a:chOff x="5330350" y="2313675"/>
            <a:chExt cx="3181825" cy="566100"/>
          </a:xfrm>
        </p:grpSpPr>
        <p:sp>
          <p:nvSpPr>
            <p:cNvPr id="196" name="Google Shape;196;p21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name="adj" fmla="val 10171"/>
              </a:avLst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21"/>
            <p:cNvSpPr txBox="1"/>
            <p:nvPr/>
          </p:nvSpPr>
          <p:spPr>
            <a:xfrm>
              <a:off x="6225275" y="2313675"/>
              <a:ext cx="22869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FFF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Categorises the customer</a:t>
              </a:r>
              <a:endParaRPr sz="1100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cxnSp>
          <p:nvCxnSpPr>
            <p:cNvPr id="198" name="Google Shape;198;p21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w="28575" cap="flat" cmpd="sng">
              <a:solidFill>
                <a:srgbClr val="1A9988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199" name="Google Shape;199;p21"/>
          <p:cNvGrpSpPr/>
          <p:nvPr/>
        </p:nvGrpSpPr>
        <p:grpSpPr>
          <a:xfrm flipH="1">
            <a:off x="65908" y="1847730"/>
            <a:ext cx="2593306" cy="535191"/>
            <a:chOff x="5330350" y="2313653"/>
            <a:chExt cx="3171464" cy="566100"/>
          </a:xfrm>
        </p:grpSpPr>
        <p:sp>
          <p:nvSpPr>
            <p:cNvPr id="200" name="Google Shape;200;p21"/>
            <p:cNvSpPr/>
            <p:nvPr/>
          </p:nvSpPr>
          <p:spPr>
            <a:xfrm>
              <a:off x="6175765" y="2313653"/>
              <a:ext cx="2286900" cy="566100"/>
            </a:xfrm>
            <a:prstGeom prst="roundRect">
              <a:avLst>
                <a:gd name="adj" fmla="val 10171"/>
              </a:avLst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21"/>
            <p:cNvSpPr txBox="1"/>
            <p:nvPr/>
          </p:nvSpPr>
          <p:spPr>
            <a:xfrm>
              <a:off x="6136614" y="2313662"/>
              <a:ext cx="23652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FFF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Inputs the time when slots gets occupied</a:t>
              </a:r>
              <a:endParaRPr sz="1100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cxnSp>
          <p:nvCxnSpPr>
            <p:cNvPr id="202" name="Google Shape;202;p21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w="28575" cap="flat" cmpd="sng">
              <a:solidFill>
                <a:srgbClr val="1A9988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03" name="Google Shape;203;p21"/>
          <p:cNvGrpSpPr/>
          <p:nvPr/>
        </p:nvGrpSpPr>
        <p:grpSpPr>
          <a:xfrm flipH="1">
            <a:off x="164933" y="2661755"/>
            <a:ext cx="2593306" cy="535191"/>
            <a:chOff x="5330350" y="2313653"/>
            <a:chExt cx="3171464" cy="566100"/>
          </a:xfrm>
        </p:grpSpPr>
        <p:sp>
          <p:nvSpPr>
            <p:cNvPr id="204" name="Google Shape;204;p21"/>
            <p:cNvSpPr/>
            <p:nvPr/>
          </p:nvSpPr>
          <p:spPr>
            <a:xfrm>
              <a:off x="6175765" y="2313653"/>
              <a:ext cx="2286900" cy="566100"/>
            </a:xfrm>
            <a:prstGeom prst="roundRect">
              <a:avLst>
                <a:gd name="adj" fmla="val 10171"/>
              </a:avLst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21"/>
            <p:cNvSpPr txBox="1"/>
            <p:nvPr/>
          </p:nvSpPr>
          <p:spPr>
            <a:xfrm>
              <a:off x="6136614" y="2313662"/>
              <a:ext cx="23652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FFF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Previous reservations of the specific parking slot</a:t>
              </a:r>
              <a:endParaRPr sz="1100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cxnSp>
          <p:nvCxnSpPr>
            <p:cNvPr id="206" name="Google Shape;206;p21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w="28575" cap="flat" cmpd="sng">
              <a:solidFill>
                <a:srgbClr val="1A9988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07" name="Google Shape;207;p21"/>
          <p:cNvGrpSpPr/>
          <p:nvPr/>
        </p:nvGrpSpPr>
        <p:grpSpPr>
          <a:xfrm flipH="1">
            <a:off x="164933" y="3475780"/>
            <a:ext cx="2593306" cy="535191"/>
            <a:chOff x="5330350" y="2313653"/>
            <a:chExt cx="3171464" cy="566100"/>
          </a:xfrm>
        </p:grpSpPr>
        <p:sp>
          <p:nvSpPr>
            <p:cNvPr id="208" name="Google Shape;208;p21"/>
            <p:cNvSpPr/>
            <p:nvPr/>
          </p:nvSpPr>
          <p:spPr>
            <a:xfrm>
              <a:off x="6175765" y="2313653"/>
              <a:ext cx="2286900" cy="566100"/>
            </a:xfrm>
            <a:prstGeom prst="roundRect">
              <a:avLst>
                <a:gd name="adj" fmla="val 10171"/>
              </a:avLst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21"/>
            <p:cNvSpPr txBox="1"/>
            <p:nvPr/>
          </p:nvSpPr>
          <p:spPr>
            <a:xfrm>
              <a:off x="6136614" y="2313662"/>
              <a:ext cx="23652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FFFF"/>
                  </a:solidFill>
                  <a:latin typeface="Lato" panose="020F0502020204030203"/>
                  <a:ea typeface="Lato" panose="020F0502020204030203"/>
                  <a:cs typeface="Lato" panose="020F0502020204030203"/>
                  <a:sym typeface="Lato" panose="020F0502020204030203"/>
                </a:rPr>
                <a:t>Captures number of available slots in real-time</a:t>
              </a:r>
              <a:endParaRPr sz="1100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cxnSp>
          <p:nvCxnSpPr>
            <p:cNvPr id="210" name="Google Shape;210;p21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w="28575" cap="flat" cmpd="sng">
              <a:solidFill>
                <a:srgbClr val="1A9988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/>
          <p:nvPr>
            <p:ph type="title"/>
          </p:nvPr>
        </p:nvSpPr>
        <p:spPr>
          <a:xfrm>
            <a:off x="526700" y="539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 work</a:t>
            </a:r>
            <a:endParaRPr lang="en-GB"/>
          </a:p>
        </p:txBody>
      </p:sp>
      <p:sp>
        <p:nvSpPr>
          <p:cNvPr id="216" name="Google Shape;216;p22"/>
          <p:cNvSpPr txBox="1"/>
          <p:nvPr>
            <p:ph type="body" idx="1"/>
          </p:nvPr>
        </p:nvSpPr>
        <p:spPr>
          <a:xfrm>
            <a:off x="727650" y="1330950"/>
            <a:ext cx="7267200" cy="2068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Aruco Tags are detected, but the slot is getting reset sometimes due to camera fluctuations, resulting in incorrect in/out time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The metrics of number plate detection is poor currently, need to train the model further to detect the number plate correctly for live scenarios.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Number Plate is not </a:t>
            </a:r>
            <a:r>
              <a:rPr lang="en-GB" sz="1200"/>
              <a:t>following</a:t>
            </a:r>
            <a:r>
              <a:rPr lang="en-GB" sz="1200"/>
              <a:t> the number plate template sometimes</a:t>
            </a:r>
            <a:endParaRPr sz="1200"/>
          </a:p>
        </p:txBody>
      </p:sp>
      <p:pic>
        <p:nvPicPr>
          <p:cNvPr id="217" name="Google Shape;217;p22"/>
          <p:cNvPicPr preferRelativeResize="0"/>
          <p:nvPr/>
        </p:nvPicPr>
        <p:blipFill rotWithShape="1">
          <a:blip r:embed="rId1"/>
          <a:srcRect l="14808" t="23147" r="5662"/>
          <a:stretch>
            <a:fillRect/>
          </a:stretch>
        </p:blipFill>
        <p:spPr>
          <a:xfrm>
            <a:off x="727650" y="2645525"/>
            <a:ext cx="2306775" cy="16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 rotWithShape="1">
          <a:blip r:embed="rId2"/>
          <a:srcRect t="35619" b="23451"/>
          <a:stretch>
            <a:fillRect/>
          </a:stretch>
        </p:blipFill>
        <p:spPr>
          <a:xfrm>
            <a:off x="3423975" y="2645525"/>
            <a:ext cx="5096242" cy="166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4466100"/>
            <a:ext cx="8839198" cy="430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 lang="en-GB"/>
          </a:p>
        </p:txBody>
      </p:sp>
      <p:sp>
        <p:nvSpPr>
          <p:cNvPr id="225" name="Google Shape;225;p23"/>
          <p:cNvSpPr txBox="1"/>
          <p:nvPr>
            <p:ph type="body" idx="1"/>
          </p:nvPr>
        </p:nvSpPr>
        <p:spPr>
          <a:xfrm>
            <a:off x="729450" y="2078875"/>
            <a:ext cx="7688700" cy="26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Using YOLO to detect the Aruco tags gave many unnecessary bounding boxes.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rectify this error, I have first run the code for Number Plate Detection. Then we check if this customer is a premium customer or not from some existing database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Then we run the code for parking detection. This captures real time data and exports the required live data into a CSV file.</a:t>
            </a:r>
            <a:endParaRPr lang="en-GB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Added a Regular Expression for Indian Number Plates and implemented some error checks. If any character is recognised as a number, then the closest matching character is rewritten based on a preset dict.</a:t>
            </a:r>
            <a:endParaRPr lang="en-GB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/>
          <p:nvPr>
            <p:ph type="title"/>
          </p:nvPr>
        </p:nvSpPr>
        <p:spPr>
          <a:xfrm>
            <a:off x="727650" y="603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Metrics for bounding box detections</a:t>
            </a:r>
            <a:endParaRPr lang="en-GB"/>
          </a:p>
        </p:txBody>
      </p:sp>
      <p:pic>
        <p:nvPicPr>
          <p:cNvPr id="231" name="Google Shape;231;p2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63660" y="1405925"/>
            <a:ext cx="3991025" cy="2993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028250" y="1405925"/>
            <a:ext cx="3845949" cy="28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/>
          <p:nvPr>
            <p:ph type="title"/>
          </p:nvPr>
        </p:nvSpPr>
        <p:spPr>
          <a:xfrm>
            <a:off x="727650" y="603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Metrics for bounding box detections</a:t>
            </a:r>
            <a:endParaRPr lang="en-GB"/>
          </a:p>
        </p:txBody>
      </p:sp>
      <p:pic>
        <p:nvPicPr>
          <p:cNvPr id="238" name="Google Shape;238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3075" y="1184575"/>
            <a:ext cx="3624699" cy="24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476425" y="1259238"/>
            <a:ext cx="3624699" cy="2415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765950" y="3208850"/>
            <a:ext cx="2785172" cy="185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35E2CB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7CCBF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4058</Words>
  <Application>WPS Presentation</Application>
  <PresentationFormat/>
  <Paragraphs>109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Arial</vt:lpstr>
      <vt:lpstr>SimSun</vt:lpstr>
      <vt:lpstr>Wingdings</vt:lpstr>
      <vt:lpstr>Arial</vt:lpstr>
      <vt:lpstr>Raleway</vt:lpstr>
      <vt:lpstr>Lato</vt:lpstr>
      <vt:lpstr>Microsoft YaHei</vt:lpstr>
      <vt:lpstr>Arial Unicode MS</vt:lpstr>
      <vt:lpstr>Streamline</vt:lpstr>
      <vt:lpstr>Commercial Parking System and Number Plate Detection</vt:lpstr>
      <vt:lpstr>Number plate detection</vt:lpstr>
      <vt:lpstr>Number Plate Detection</vt:lpstr>
      <vt:lpstr>Dynamic Pricing</vt:lpstr>
      <vt:lpstr>PowerPoint 演示文稿</vt:lpstr>
      <vt:lpstr>Previous work</vt:lpstr>
      <vt:lpstr>Results</vt:lpstr>
      <vt:lpstr>Metrics for bounding box detections</vt:lpstr>
      <vt:lpstr>Metrics for bounding box detections</vt:lpstr>
      <vt:lpstr>Metrics for bounding box detections</vt:lpstr>
      <vt:lpstr>Results for Number Plate Detection</vt:lpstr>
      <vt:lpstr>Results for Parking System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- CS385Commercial Parking System and Number Plate Detection</dc:title>
  <dc:creator/>
  <cp:lastModifiedBy>harsh</cp:lastModifiedBy>
  <cp:revision>1</cp:revision>
  <dcterms:created xsi:type="dcterms:W3CDTF">2024-11-27T13:33:20Z</dcterms:created>
  <dcterms:modified xsi:type="dcterms:W3CDTF">2024-11-27T13:33:20Z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8EB5451A06634A6BAD73FDC72EF2C1B5_12</vt:lpwstr>
  </property>
  <property fmtid="{D5CDD505-2E9C-101B-9397-08002B2CF9AE}" pid="3" name="KSOProductBuildVer">
    <vt:lpwstr>2057-12.2.0.18639</vt:lpwstr>
  </property>
</Properties>
</file>